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307" r:id="rId4"/>
    <p:sldId id="314" r:id="rId5"/>
    <p:sldId id="312" r:id="rId6"/>
    <p:sldId id="308" r:id="rId7"/>
    <p:sldId id="317" r:id="rId8"/>
    <p:sldId id="318" r:id="rId9"/>
    <p:sldId id="261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97" d="100"/>
          <a:sy n="97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82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99" y="0"/>
            <a:ext cx="2946189" cy="4982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C8D03-F854-4F30-8C81-D16A6E5EEDAC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403"/>
            <a:ext cx="2946189" cy="4982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99" y="9428403"/>
            <a:ext cx="2946189" cy="4982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912F9-60E2-4FB0-A14D-EFAC466F12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08318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78749-161B-4182-B3DA-59A38A2D5927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884CF-E52C-447F-A368-38278DB6A3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3326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C145-F5EF-494C-843A-109F2B9263BE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3CDC-A11A-49EE-A14C-68CB92B3A1B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6089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C145-F5EF-494C-843A-109F2B9263BE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3CDC-A11A-49EE-A14C-68CB92B3A1B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4544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C145-F5EF-494C-843A-109F2B9263BE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3CDC-A11A-49EE-A14C-68CB92B3A1B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6781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C145-F5EF-494C-843A-109F2B9263BE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3CDC-A11A-49EE-A14C-68CB92B3A1B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4804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C145-F5EF-494C-843A-109F2B9263BE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3CDC-A11A-49EE-A14C-68CB92B3A1B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5046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C145-F5EF-494C-843A-109F2B9263BE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3CDC-A11A-49EE-A14C-68CB92B3A1B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5059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C145-F5EF-494C-843A-109F2B9263BE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3CDC-A11A-49EE-A14C-68CB92B3A1B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1086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C145-F5EF-494C-843A-109F2B9263BE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3CDC-A11A-49EE-A14C-68CB92B3A1B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5545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C145-F5EF-494C-843A-109F2B9263BE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3CDC-A11A-49EE-A14C-68CB92B3A1B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6724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C145-F5EF-494C-843A-109F2B9263BE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3CDC-A11A-49EE-A14C-68CB92B3A1B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443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C145-F5EF-494C-843A-109F2B9263BE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3CDC-A11A-49EE-A14C-68CB92B3A1B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8040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DC145-F5EF-494C-843A-109F2B9263BE}" type="datetimeFigureOut">
              <a:rPr lang="en-ZA" smtClean="0"/>
              <a:t>2020/04/14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23CDC-A11A-49EE-A14C-68CB92B3A1B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7777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smmesa.gov.za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13" y="27676"/>
            <a:ext cx="654677" cy="67104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498" y="5969958"/>
            <a:ext cx="2210139" cy="761958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0" y="918991"/>
            <a:ext cx="12192000" cy="5050967"/>
            <a:chOff x="0" y="612807"/>
            <a:chExt cx="12192000" cy="5050967"/>
          </a:xfrm>
        </p:grpSpPr>
        <p:sp>
          <p:nvSpPr>
            <p:cNvPr id="5" name="Rectangle 4"/>
            <p:cNvSpPr/>
            <p:nvPr/>
          </p:nvSpPr>
          <p:spPr>
            <a:xfrm>
              <a:off x="0" y="855358"/>
              <a:ext cx="12192000" cy="4607897"/>
            </a:xfrm>
            <a:prstGeom prst="rect">
              <a:avLst/>
            </a:prstGeom>
            <a:solidFill>
              <a:srgbClr val="005D28"/>
            </a:solidFill>
            <a:ln>
              <a:solidFill>
                <a:srgbClr val="005D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2800" dirty="0">
                <a:latin typeface="din bold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0" y="612807"/>
              <a:ext cx="12192000" cy="450791"/>
              <a:chOff x="0" y="612807"/>
              <a:chExt cx="12192000" cy="450791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834342"/>
                <a:ext cx="5985734" cy="229256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85734" y="612807"/>
                <a:ext cx="6206266" cy="229256"/>
              </a:xfrm>
              <a:prstGeom prst="rect">
                <a:avLst/>
              </a:prstGeom>
            </p:spPr>
          </p:pic>
        </p:grpSp>
        <p:grpSp>
          <p:nvGrpSpPr>
            <p:cNvPr id="3" name="Group 2"/>
            <p:cNvGrpSpPr/>
            <p:nvPr/>
          </p:nvGrpSpPr>
          <p:grpSpPr>
            <a:xfrm>
              <a:off x="0" y="5255015"/>
              <a:ext cx="12192000" cy="408759"/>
              <a:chOff x="0" y="5265406"/>
              <a:chExt cx="12192000" cy="408759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0" y="5452630"/>
                <a:ext cx="5985734" cy="221535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85734" y="5265406"/>
                <a:ext cx="6206266" cy="187224"/>
              </a:xfrm>
              <a:prstGeom prst="rect">
                <a:avLst/>
              </a:prstGeom>
            </p:spPr>
          </p:pic>
        </p:grpSp>
      </p:grpSp>
      <p:sp>
        <p:nvSpPr>
          <p:cNvPr id="8" name="TextBox 7"/>
          <p:cNvSpPr txBox="1"/>
          <p:nvPr/>
        </p:nvSpPr>
        <p:spPr>
          <a:xfrm>
            <a:off x="2064774" y="1811589"/>
            <a:ext cx="90670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	</a:t>
            </a:r>
            <a:r>
              <a:rPr lang="en-ZA" sz="32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</a:t>
            </a:r>
            <a:r>
              <a:rPr lang="en-ZA" sz="32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eda Presentation </a:t>
            </a:r>
          </a:p>
          <a:p>
            <a:pPr algn="ctr"/>
            <a:r>
              <a:rPr lang="en-ZA" sz="4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EC</a:t>
            </a:r>
            <a:r>
              <a:rPr lang="en-ZA" sz="4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  Tooling  Initiative</a:t>
            </a:r>
            <a:r>
              <a:rPr lang="en-ZA" sz="3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 </a:t>
            </a:r>
            <a:endParaRPr lang="en-ZA" sz="36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/>
            <a:endParaRPr lang="en-ZA" sz="36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ZA" sz="3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	</a:t>
            </a:r>
            <a:r>
              <a:rPr lang="en-ZA" sz="28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Date</a:t>
            </a:r>
            <a:r>
              <a:rPr lang="en-ZA" sz="28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: </a:t>
            </a:r>
            <a:r>
              <a:rPr lang="en-ZA" sz="28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14   April  2020</a:t>
            </a:r>
            <a:endParaRPr lang="en-ZA" sz="28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ZA" sz="28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	</a:t>
            </a:r>
            <a:r>
              <a:rPr lang="en-ZA" sz="28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Zoom  Meeting</a:t>
            </a:r>
          </a:p>
          <a:p>
            <a:pPr algn="ctr"/>
            <a:endParaRPr lang="en-ZA" sz="36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r"/>
            <a:r>
              <a:rPr lang="en-ZA" sz="28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Andile  Yengeni</a:t>
            </a:r>
            <a:endParaRPr lang="en-ZA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1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53" y="670618"/>
            <a:ext cx="12199153" cy="1341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93" y="0"/>
            <a:ext cx="652329" cy="6706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330350"/>
            <a:ext cx="12199153" cy="134124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883478" y="2073951"/>
            <a:ext cx="6967104" cy="269547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800" dirty="0">
              <a:solidFill>
                <a:prstClr val="black"/>
              </a:solidFill>
              <a:latin typeface="di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8722" y="1067371"/>
            <a:ext cx="104207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ZA" sz="2400" dirty="0" smtClean="0">
                <a:latin typeface="Trebuchet MS" panose="020B0603020202020204" pitchFamily="34" charset="0"/>
              </a:rPr>
              <a:t>Background to Seda</a:t>
            </a:r>
          </a:p>
          <a:p>
            <a:pPr marL="342900" indent="-342900">
              <a:buFont typeface="+mj-lt"/>
              <a:buAutoNum type="arabicPeriod"/>
            </a:pPr>
            <a:endParaRPr lang="en-ZA" sz="2400" dirty="0">
              <a:latin typeface="Trebuchet MS" panose="020B0603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Trebuchet MS" panose="020B0603020202020204" pitchFamily="34" charset="0"/>
              </a:rPr>
              <a:t>Covid-19 Challenges 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>
              <a:latin typeface="Trebuchet MS" panose="020B0603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ZA" sz="2400" dirty="0" smtClean="0">
                <a:latin typeface="Trebuchet MS" panose="020B0603020202020204" pitchFamily="34" charset="0"/>
              </a:rPr>
              <a:t>Seda  (DSBD)  responses </a:t>
            </a:r>
          </a:p>
          <a:p>
            <a:pPr marL="342900" indent="-342900">
              <a:buFont typeface="+mj-lt"/>
              <a:buAutoNum type="arabicPeriod"/>
            </a:pPr>
            <a:endParaRPr lang="en-ZA" sz="2400" dirty="0" smtClean="0">
              <a:latin typeface="Trebuchet MS" panose="020B0603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ZA" sz="2400" dirty="0" smtClean="0">
                <a:latin typeface="Trebuchet MS" panose="020B0603020202020204" pitchFamily="34" charset="0"/>
              </a:rPr>
              <a:t>Going forward </a:t>
            </a:r>
            <a:endParaRPr lang="en-ZA" sz="2400" dirty="0">
              <a:latin typeface="Trebuchet MS" panose="020B06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8722" y="46817"/>
            <a:ext cx="10538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latin typeface="Trebuchet MS" panose="020B0603020202020204" pitchFamily="34" charset="0"/>
              </a:rPr>
              <a:t>Topics to be discussed</a:t>
            </a:r>
            <a:endParaRPr lang="en-ZA" sz="3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22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53" y="670618"/>
            <a:ext cx="12199153" cy="1341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93" y="0"/>
            <a:ext cx="652329" cy="6706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330350"/>
            <a:ext cx="12199153" cy="134124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319644" y="2073952"/>
            <a:ext cx="9403774" cy="269547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dirty="0">
              <a:solidFill>
                <a:prstClr val="black"/>
              </a:solidFill>
              <a:latin typeface="din"/>
            </a:endParaRPr>
          </a:p>
          <a:p>
            <a:pPr algn="l"/>
            <a:endParaRPr lang="en-US" sz="1400" dirty="0" smtClean="0">
              <a:solidFill>
                <a:prstClr val="black"/>
              </a:solidFill>
              <a:latin typeface="di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2267" y="91349"/>
            <a:ext cx="723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rebuchet MS" panose="020B0603020202020204" pitchFamily="34" charset="0"/>
              </a:rPr>
              <a:t>Background to Seda</a:t>
            </a:r>
            <a:r>
              <a:rPr lang="en-US" sz="2400" dirty="0" smtClean="0">
                <a:latin typeface="Trebuchet MS" panose="020B0603020202020204" pitchFamily="34" charset="0"/>
              </a:rPr>
              <a:t> </a:t>
            </a:r>
            <a:endParaRPr lang="en-US" sz="2400" dirty="0">
              <a:latin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7017" y="1341236"/>
            <a:ext cx="11191462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Department of Small Business Development (DSBD, born 2014) is the principal body of Seda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 smtClean="0">
              <a:latin typeface="Trebuchet MS" panose="020B0603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Seda is a non-financial business development services agency of DSBD – born 2004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Seda’s sister</a:t>
            </a:r>
            <a:r>
              <a:rPr lang="en-US" sz="2000" dirty="0" smtClean="0">
                <a:latin typeface="Trebuchet MS" panose="020B0603020202020204" pitchFamily="34" charset="0"/>
              </a:rPr>
              <a:t> agency dealing with financial services is </a:t>
            </a:r>
            <a:r>
              <a:rPr lang="en-US" sz="2400" b="1" dirty="0" err="1" smtClean="0">
                <a:latin typeface="Trebuchet MS" panose="020B0603020202020204" pitchFamily="34" charset="0"/>
              </a:rPr>
              <a:t>sefa</a:t>
            </a:r>
            <a:endParaRPr lang="en-US" sz="2400" b="1" dirty="0" smtClean="0">
              <a:latin typeface="Trebuchet MS" panose="020B0603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dirty="0">
              <a:latin typeface="Trebuchet MS" panose="020B0603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National Office;  9 Provincial offices;   53 Branches;   75 Bus &amp; tech Incubators</a:t>
            </a:r>
            <a:endParaRPr lang="en-US" sz="2000" dirty="0">
              <a:latin typeface="Trebuchet MS" panose="020B0603020202020204" pitchFamily="34" charset="0"/>
            </a:endParaRPr>
          </a:p>
          <a:p>
            <a:pPr algn="just"/>
            <a:endParaRPr lang="en-US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Trebuchet MS" panose="020B0603020202020204" pitchFamily="34" charset="0"/>
              </a:rPr>
              <a:t> Pre-intervention diagnostic assessments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ZA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Trebuchet MS" panose="020B0603020202020204" pitchFamily="34" charset="0"/>
              </a:rPr>
              <a:t>Use of service providers and intervention delivery management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ZA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Trebuchet MS" panose="020B0603020202020204" pitchFamily="34" charset="0"/>
              </a:rPr>
              <a:t>Programmes run via National Office including by STP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ZA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ZA" sz="2000" dirty="0" smtClean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val="97257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53" y="670618"/>
            <a:ext cx="12199153" cy="1341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93" y="0"/>
            <a:ext cx="652329" cy="6706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330350"/>
            <a:ext cx="12199153" cy="134124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319644" y="2073952"/>
            <a:ext cx="9403774" cy="269547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dirty="0">
              <a:solidFill>
                <a:prstClr val="black"/>
              </a:solidFill>
              <a:latin typeface="din"/>
            </a:endParaRPr>
          </a:p>
          <a:p>
            <a:pPr algn="l"/>
            <a:endParaRPr lang="en-US" sz="1400" dirty="0" smtClean="0">
              <a:solidFill>
                <a:prstClr val="black"/>
              </a:solidFill>
              <a:latin typeface="di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8722" y="0"/>
            <a:ext cx="8316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 smtClean="0">
                <a:latin typeface="Trebuchet MS" panose="020B0603020202020204" pitchFamily="34" charset="0"/>
              </a:rPr>
              <a:t>Covid-19 Challenges</a:t>
            </a:r>
            <a:endParaRPr lang="en-ZA" sz="3200" dirty="0">
              <a:latin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142" y="1341236"/>
            <a:ext cx="1196585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The need to for social distancing  to prevent infections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Face-to-face interfaces limitations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Information dissemination and diagnostic assessments limitations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Small enterprises no access to markets - lockdown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Small enterprises no access to usual support or via usual access points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Access to innovative solution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000" dirty="0" smtClean="0">
              <a:latin typeface="Trebuchet MS" panose="020B0603020202020204" pitchFamily="34" charset="0"/>
            </a:endParaRPr>
          </a:p>
          <a:p>
            <a:endParaRPr lang="en-ZA" sz="2000" dirty="0" smtClean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24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53" y="670618"/>
            <a:ext cx="12199153" cy="1341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93" y="0"/>
            <a:ext cx="652329" cy="6706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330350"/>
            <a:ext cx="12199153" cy="134124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319644" y="2073952"/>
            <a:ext cx="9403774" cy="269547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dirty="0">
              <a:solidFill>
                <a:prstClr val="black"/>
              </a:solidFill>
              <a:latin typeface="din"/>
            </a:endParaRPr>
          </a:p>
          <a:p>
            <a:pPr algn="l"/>
            <a:endParaRPr lang="en-US" sz="1400" dirty="0" smtClean="0">
              <a:solidFill>
                <a:prstClr val="black"/>
              </a:solidFill>
              <a:latin typeface="di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8722" y="0"/>
            <a:ext cx="8513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latin typeface="Trebuchet MS" panose="020B0603020202020204" pitchFamily="34" charset="0"/>
              </a:rPr>
              <a:t>Seda  (DSBD) Responses</a:t>
            </a:r>
            <a:endParaRPr lang="en-ZA" sz="3600" dirty="0">
              <a:latin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2895" y="829029"/>
            <a:ext cx="1183996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000" dirty="0">
              <a:latin typeface="Trebuchet MS" panose="020B06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DSBD and both agencies declared essential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Both agencies pulled to play coordinated role is small enterprise support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Nu</a:t>
            </a:r>
            <a:r>
              <a:rPr lang="en-US" sz="2000" dirty="0" smtClean="0">
                <a:latin typeface="Trebuchet MS" panose="020B0603020202020204" pitchFamily="34" charset="0"/>
              </a:rPr>
              <a:t>mber of support  / relief programmes packaged for 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Informal business support being finalized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Seda and </a:t>
            </a:r>
            <a:r>
              <a:rPr lang="en-US" sz="2000" dirty="0" err="1" smtClean="0">
                <a:latin typeface="Trebuchet MS" panose="020B0603020202020204" pitchFamily="34" charset="0"/>
              </a:rPr>
              <a:t>sefa</a:t>
            </a:r>
            <a:r>
              <a:rPr lang="en-US" sz="2000" dirty="0" smtClean="0">
                <a:latin typeface="Trebuchet MS" panose="020B0603020202020204" pitchFamily="34" charset="0"/>
              </a:rPr>
              <a:t> staff available to support SEs – remotely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Non-financial services – primarily SARS compliance/Accounting/</a:t>
            </a:r>
            <a:r>
              <a:rPr lang="en-US" sz="2000" dirty="0" err="1" smtClean="0">
                <a:latin typeface="Trebuchet MS" panose="020B0603020202020204" pitchFamily="34" charset="0"/>
              </a:rPr>
              <a:t>Mgmg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n-US" sz="2000" dirty="0" err="1" smtClean="0">
                <a:latin typeface="Trebuchet MS" panose="020B0603020202020204" pitchFamily="34" charset="0"/>
              </a:rPr>
              <a:t>Acc</a:t>
            </a:r>
            <a:r>
              <a:rPr lang="en-US" sz="2000" dirty="0" smtClean="0">
                <a:latin typeface="Trebuchet MS" panose="020B0603020202020204" pitchFamily="34" charset="0"/>
              </a:rPr>
              <a:t> / Cash flow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Access to markets – especially government tenders and export opportunities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84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53" y="670618"/>
            <a:ext cx="12199153" cy="1341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93" y="0"/>
            <a:ext cx="652329" cy="6706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330350"/>
            <a:ext cx="12199153" cy="134124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10353" y="1190890"/>
            <a:ext cx="9403774" cy="269547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dirty="0">
              <a:solidFill>
                <a:prstClr val="black"/>
              </a:solidFill>
              <a:latin typeface="din"/>
            </a:endParaRPr>
          </a:p>
          <a:p>
            <a:pPr algn="l"/>
            <a:endParaRPr lang="en-US" sz="1400" dirty="0" smtClean="0">
              <a:solidFill>
                <a:prstClr val="black"/>
              </a:solidFill>
              <a:latin typeface="di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8722" y="0"/>
            <a:ext cx="8316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latin typeface="Trebuchet MS" panose="020B0603020202020204" pitchFamily="34" charset="0"/>
              </a:rPr>
              <a:t>DSB</a:t>
            </a:r>
            <a:r>
              <a:rPr lang="en-ZA" sz="3600" dirty="0" smtClean="0">
                <a:latin typeface="Trebuchet MS" panose="020B0603020202020204" pitchFamily="34" charset="0"/>
              </a:rPr>
              <a:t>D Responses </a:t>
            </a:r>
            <a:endParaRPr lang="en-ZA" sz="3600" dirty="0">
              <a:latin typeface="Trebuchet MS" panose="020B0603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71590"/>
              </p:ext>
            </p:extLst>
          </p:nvPr>
        </p:nvGraphicFramePr>
        <p:xfrm>
          <a:off x="310353" y="829027"/>
          <a:ext cx="11447638" cy="5367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269"/>
                <a:gridCol w="2042269"/>
                <a:gridCol w="2712635"/>
                <a:gridCol w="2712635"/>
                <a:gridCol w="1937830"/>
              </a:tblGrid>
              <a:tr h="258204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COVID 19 SUPPORT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011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Fund</a:t>
                      </a:r>
                      <a:endParaRPr lang="en-ZA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Web location</a:t>
                      </a:r>
                      <a:endParaRPr lang="en-ZA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Amount/Type</a:t>
                      </a:r>
                      <a:endParaRPr lang="en-ZA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Purpose</a:t>
                      </a:r>
                      <a:endParaRPr lang="en-ZA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Please note</a:t>
                      </a:r>
                      <a:endParaRPr lang="en-ZA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</a:tr>
              <a:tr h="1201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Registration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www.smmesa.gov.za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Database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All SMMEs must first register here to be eligible for assistance under DSBD administered funds – get reference number which is then used when application form is completed </a:t>
                      </a:r>
                      <a:endParaRPr lang="en-ZA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</a:tr>
              <a:tr h="1442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Debt Relief Fund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www.dsbd.gov.za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 benefit SMMEs which have been negatively affected, directly or indirectly, due to the Corona virus.</a:t>
                      </a:r>
                      <a:endParaRPr lang="en-ZA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Have to first register on </a:t>
                      </a:r>
                      <a:r>
                        <a:rPr lang="en-US" sz="1100" dirty="0" err="1">
                          <a:effectLst/>
                        </a:rPr>
                        <a:t>smmesa</a:t>
                      </a:r>
                      <a:r>
                        <a:rPr lang="en-US" sz="1100" dirty="0">
                          <a:effectLst/>
                        </a:rPr>
                        <a:t> as above – note also qualifying criteria below.</a:t>
                      </a:r>
                      <a:endParaRPr lang="en-ZA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Applications received and processed by </a:t>
                      </a:r>
                      <a:r>
                        <a:rPr lang="en-US" sz="1100" dirty="0" err="1">
                          <a:effectLst/>
                        </a:rPr>
                        <a:t>sefa</a:t>
                      </a:r>
                      <a:r>
                        <a:rPr lang="en-US" sz="1100" dirty="0">
                          <a:effectLst/>
                        </a:rPr>
                        <a:t> and Seda where necessary.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</a:tr>
              <a:tr h="1442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Business Growth / Resilience Facility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www.dsbd.gov.za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Micro R50k – R250k</a:t>
                      </a:r>
                      <a:endParaRPr lang="en-ZA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ZA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Small &gt;R250k – R2500k  </a:t>
                      </a:r>
                      <a:endParaRPr lang="en-ZA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ZA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 &gt;R2500k  R5000k </a:t>
                      </a:r>
                      <a:endParaRPr lang="en-ZA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This facility will fund SMMEs who produce or supply healthcare and related products that are required to combat the spread of COVID-19 pandemic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Have to first register on </a:t>
                      </a:r>
                      <a:r>
                        <a:rPr lang="en-US" sz="1100" dirty="0" err="1">
                          <a:effectLst/>
                        </a:rPr>
                        <a:t>smmesa</a:t>
                      </a:r>
                      <a:r>
                        <a:rPr lang="en-US" sz="1100" dirty="0">
                          <a:effectLst/>
                        </a:rPr>
                        <a:t> as above – note also qualifying criteria below</a:t>
                      </a:r>
                      <a:endParaRPr lang="en-ZA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Applications received and processed by </a:t>
                      </a:r>
                      <a:r>
                        <a:rPr lang="en-US" sz="1100" dirty="0" err="1">
                          <a:effectLst/>
                        </a:rPr>
                        <a:t>sefa</a:t>
                      </a:r>
                      <a:r>
                        <a:rPr lang="en-US" sz="1100" dirty="0">
                          <a:effectLst/>
                        </a:rPr>
                        <a:t> and Seda where necessary.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</a:tr>
              <a:tr h="721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Informal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Businesses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www.dsbd.gov.za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Being refined</a:t>
                      </a:r>
                      <a:endParaRPr lang="en-ZA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Support responses being formulated to support informal businesses, including </a:t>
                      </a:r>
                      <a:r>
                        <a:rPr lang="en-US" sz="1100" dirty="0" err="1" smtClean="0">
                          <a:effectLst/>
                        </a:rPr>
                        <a:t>spazas</a:t>
                      </a:r>
                      <a:r>
                        <a:rPr lang="en-US" sz="1100" baseline="0" dirty="0" smtClean="0">
                          <a:effectLst/>
                        </a:rPr>
                        <a:t> and informal traders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8" marR="4995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6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53" y="670618"/>
            <a:ext cx="12199153" cy="1341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93" y="0"/>
            <a:ext cx="652329" cy="6706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330350"/>
            <a:ext cx="12199153" cy="134124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319644" y="2073952"/>
            <a:ext cx="9403774" cy="269547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dirty="0">
              <a:solidFill>
                <a:prstClr val="black"/>
              </a:solidFill>
              <a:latin typeface="din"/>
            </a:endParaRPr>
          </a:p>
          <a:p>
            <a:pPr algn="l"/>
            <a:endParaRPr lang="en-US" sz="1400" dirty="0" smtClean="0">
              <a:solidFill>
                <a:prstClr val="black"/>
              </a:solidFill>
              <a:latin typeface="di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8722" y="0"/>
            <a:ext cx="8513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latin typeface="Trebuchet MS" panose="020B0603020202020204" pitchFamily="34" charset="0"/>
              </a:rPr>
              <a:t>DSBD responses (Qualifying Criteria) </a:t>
            </a:r>
            <a:endParaRPr lang="en-ZA" sz="3600" dirty="0">
              <a:latin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2033" y="1187449"/>
            <a:ext cx="11839967" cy="5048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DEBT RELIEF QUALIFYING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CRITERIA</a:t>
            </a:r>
            <a:endParaRPr lang="en-ZA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CIPC registered by 28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February 2020;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100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owned by South African Citizens; 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 must be 70% South Africans;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Priority to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Women, Youth and People with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Disabilities owned; 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Registered &amp; compliant to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SARS and UIF;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Business Profile;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Registration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 National SMME Database – </a:t>
            </a: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https://smmesa.gov.za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Proof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negatively affected by COVID-19 pandemic;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Company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Statutory Documents; 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FICA documents (e.g. Municipal accounts, letter from traditional authority); 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Certified ID Copies of Directors; 3 months Bank Statements; 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Latest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AFS or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Latest Management Accounts &lt;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months old - where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applicable; 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months Cash Flow Projections – where applicable with detailed breakdown on application of funds including salaries, rent, et cetera 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 of Lease Agreement or Proof ownership if applying for rental relief;</a:t>
            </a:r>
            <a:endParaRPr lang="en-US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11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53" y="670618"/>
            <a:ext cx="12199153" cy="1341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93" y="0"/>
            <a:ext cx="652329" cy="6706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330350"/>
            <a:ext cx="12199153" cy="134124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319644" y="2073952"/>
            <a:ext cx="9403774" cy="269547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dirty="0">
              <a:solidFill>
                <a:prstClr val="black"/>
              </a:solidFill>
              <a:latin typeface="din"/>
            </a:endParaRPr>
          </a:p>
          <a:p>
            <a:pPr algn="l"/>
            <a:endParaRPr lang="en-US" sz="1400" dirty="0" smtClean="0">
              <a:solidFill>
                <a:prstClr val="black"/>
              </a:solidFill>
              <a:latin typeface="di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8722" y="0"/>
            <a:ext cx="8513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latin typeface="Trebuchet MS" panose="020B0603020202020204" pitchFamily="34" charset="0"/>
              </a:rPr>
              <a:t>Going Forward </a:t>
            </a:r>
            <a:endParaRPr lang="en-ZA" sz="3600" dirty="0">
              <a:latin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7443" y="1213056"/>
            <a:ext cx="106996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Life will never go back to the past – technology exploitation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Readiness to serve SE sector being redefined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Informal Business support being finalized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Register of informal businesses – survivalists hardest hit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Sectoral interventions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rebuchet MS" panose="020B0603020202020204" pitchFamily="34" charset="0"/>
            </a:endParaRPr>
          </a:p>
          <a:p>
            <a:endParaRPr lang="en-US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47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2130137"/>
            <a:ext cx="12192000" cy="2397929"/>
            <a:chOff x="0" y="2047010"/>
            <a:chExt cx="12192000" cy="2397929"/>
          </a:xfrm>
        </p:grpSpPr>
        <p:sp>
          <p:nvSpPr>
            <p:cNvPr id="9" name="Rectangle 8"/>
            <p:cNvSpPr/>
            <p:nvPr/>
          </p:nvSpPr>
          <p:spPr>
            <a:xfrm>
              <a:off x="0" y="2124254"/>
              <a:ext cx="12192000" cy="2242293"/>
            </a:xfrm>
            <a:prstGeom prst="rect">
              <a:avLst/>
            </a:prstGeom>
            <a:solidFill>
              <a:srgbClr val="005D28"/>
            </a:solidFill>
            <a:ln>
              <a:solidFill>
                <a:srgbClr val="005D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0" y="2047010"/>
              <a:ext cx="12192000" cy="155863"/>
              <a:chOff x="0" y="612806"/>
              <a:chExt cx="12192000" cy="128623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0" y="672507"/>
                <a:ext cx="6194738" cy="68922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194738" y="612806"/>
                <a:ext cx="5997262" cy="76586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>
              <a:off x="0" y="4291445"/>
              <a:ext cx="12192000" cy="153494"/>
              <a:chOff x="0" y="5798300"/>
              <a:chExt cx="12192000" cy="13070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5870881"/>
                <a:ext cx="5985734" cy="58123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85734" y="5798300"/>
                <a:ext cx="6206266" cy="79255"/>
              </a:xfrm>
              <a:prstGeom prst="rect">
                <a:avLst/>
              </a:prstGeom>
            </p:spPr>
          </p:pic>
        </p:grp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93" y="160776"/>
            <a:ext cx="652329" cy="6706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62288" y="2678055"/>
            <a:ext cx="65483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solidFill>
                  <a:schemeClr val="bg1"/>
                </a:solidFill>
                <a:latin typeface="din bold"/>
              </a:rPr>
              <a:t>THANK YOU</a:t>
            </a:r>
          </a:p>
          <a:p>
            <a:pPr algn="ctr"/>
            <a:endParaRPr lang="en-ZA" sz="2800" b="1" dirty="0" smtClean="0">
              <a:solidFill>
                <a:schemeClr val="bg1"/>
              </a:solidFill>
              <a:latin typeface="din bold"/>
            </a:endParaRPr>
          </a:p>
          <a:p>
            <a:pPr algn="ctr"/>
            <a:endParaRPr lang="en-ZA" sz="2800" b="1" dirty="0">
              <a:solidFill>
                <a:schemeClr val="bg1"/>
              </a:solidFill>
              <a:latin typeface="din bol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5071" y="185063"/>
            <a:ext cx="9635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latin typeface="Trebuchet MS" panose="020B0603020202020204" pitchFamily="34" charset="0"/>
              </a:rPr>
              <a:t>Q &amp; A</a:t>
            </a:r>
            <a:endParaRPr lang="en-ZA" sz="3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65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10162</TotalTime>
  <Words>431</Words>
  <Application>Microsoft Office PowerPoint</Application>
  <PresentationFormat>Widescreen</PresentationFormat>
  <Paragraphs>119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din</vt:lpstr>
      <vt:lpstr>din bold</vt:lpstr>
      <vt:lpstr>Times New Roman</vt:lpstr>
      <vt:lpstr>Trebuchet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Beverley Kgame - NO</dc:creator>
  <cp:lastModifiedBy>Andile Yengeni - EC-NMB</cp:lastModifiedBy>
  <cp:revision>86</cp:revision>
  <cp:lastPrinted>2018-08-01T13:09:31Z</cp:lastPrinted>
  <dcterms:created xsi:type="dcterms:W3CDTF">2016-08-15T09:46:54Z</dcterms:created>
  <dcterms:modified xsi:type="dcterms:W3CDTF">2020-04-14T09:59:09Z</dcterms:modified>
</cp:coreProperties>
</file>